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9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93" r:id="rId21"/>
    <p:sldId id="294" r:id="rId22"/>
    <p:sldId id="295" r:id="rId23"/>
    <p:sldId id="296" r:id="rId24"/>
    <p:sldId id="298" r:id="rId25"/>
    <p:sldId id="297" r:id="rId26"/>
    <p:sldId id="299" r:id="rId27"/>
    <p:sldId id="269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-72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07.01.2023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17.10.2023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0164" r="-25134" b="-7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0164" r="-25134" b="-69016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0164" r="-25134" b="-5901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0164" r="-25134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0164" r="-25134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90164" r="-25134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8103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754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8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8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18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45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Oberste Ebene des Simulink-Modells</a:t>
            </a:r>
          </a:p>
          <a:p>
            <a:endParaRPr lang="en-US" sz="1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D52B5C-2203-5B80-1756-81BA87EF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9" y="2926928"/>
            <a:ext cx="5968837" cy="2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6.2 Subsystem Robot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18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18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nach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Formel </a:t>
                </a:r>
                <a:r>
                  <a:rPr lang="de-DE" sz="1800" dirty="0">
                    <a:solidFill>
                      <a:schemeClr val="dk1"/>
                    </a:solidFill>
                  </a:rPr>
                  <a:t>4.10.1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800" dirty="0"/>
                  <a:t>(siehe 4.10.3) führt zum </a:t>
                </a:r>
                <a:r>
                  <a:rPr lang="de-DE" sz="1800" dirty="0" err="1"/>
                  <a:t>Zustandvektor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r>
                  <a:rPr lang="de-DE" sz="1800" dirty="0"/>
                  <a:t>Ausgangsvektor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2764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Darstellung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4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 r="-2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5: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6: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Bewertung:</a:t>
            </a: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der Aufgabenstellungen wurden erreicht</a:t>
            </a:r>
            <a:endParaRPr lang="de-DE" sz="2400" dirty="0"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Zusammenfassung</a:t>
            </a:r>
            <a:endParaRPr lang="de-DE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Roboterarm weißt ein chaotisches Verhalten auf</a:t>
            </a:r>
          </a:p>
          <a:p>
            <a:pPr marL="287655" lvl="1" indent="-287655"/>
            <a:r>
              <a:rPr lang="de-DE" sz="24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Durch Ermittlung des stationären Drehmoment kann eine Position gehalten werden</a:t>
            </a:r>
          </a:p>
          <a:p>
            <a:pPr marL="0" lvl="1" indent="0">
              <a:buNone/>
            </a:pP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Ausblick</a:t>
            </a:r>
          </a:p>
          <a:p>
            <a:pPr marL="287655" lvl="1" indent="-287655"/>
            <a:r>
              <a:rPr lang="de-DE" sz="24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Positionsregelung der Roboterarme zu implementieren</a:t>
            </a: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Erweiterung auf </a:t>
            </a:r>
            <a:r>
              <a:rPr lang="de-DE" sz="24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Drei-Dimensionalen Raum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48913-C147-00AB-29A4-D037AF5B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2A05-489C-4BC0-DDB4-F9964EE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54B8-D8E0-7D31-81A3-92880A0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49EA4-6C24-CEB6-BDEA-191EC81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Literatur- und Abbildungsverzeichnis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977753452"/>
                  </p:ext>
                </p:extLst>
              </p:nvPr>
            </p:nvGraphicFramePr>
            <p:xfrm>
              <a:off x="406397" y="3429000"/>
              <a:ext cx="1137761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2: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5: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</a:rPr>
                                <m:t>=0</m:t>
                              </m:r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</a:rPr>
                                <m:t>𝑁𝑚</m:t>
                              </m:r>
                            </m:oMath>
                          </a14:m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Abb. 6: 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977753452"/>
                  </p:ext>
                </p:extLst>
              </p:nvPr>
            </p:nvGraphicFramePr>
            <p:xfrm>
              <a:off x="406397" y="3429000"/>
              <a:ext cx="1137761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2: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0328" r="-1549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80328" r="-1549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7A8913E-EB81-DD1C-F2E1-E3D6A83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36420"/>
              </p:ext>
            </p:extLst>
          </p:nvPr>
        </p:nvGraphicFramePr>
        <p:xfrm>
          <a:off x="406396" y="2116569"/>
          <a:ext cx="11377091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77091">
                  <a:extLst>
                    <a:ext uri="{9D8B030D-6E8A-4147-A177-3AD203B41FA5}">
                      <a16:colId xmlns:a16="http://schemas.microsoft.com/office/drawing/2014/main" val="48932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Literatur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Woernle</a:t>
                      </a:r>
                      <a:r>
                        <a:rPr lang="de-DE" dirty="0"/>
                        <a:t>, Christoph (2022): Mehrkörpersysteme, 3. Auflage, Rostock, Deutschland, Springer Vieweg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2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21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2400" dirty="0" err="1"/>
              <a:t>Modellbildung</a:t>
            </a:r>
            <a:r>
              <a:rPr lang="en-US" sz="2400" dirty="0"/>
              <a:t>, </a:t>
            </a:r>
            <a:r>
              <a:rPr lang="de-DE" sz="2400" dirty="0"/>
              <a:t>Modellierung</a:t>
            </a:r>
            <a:r>
              <a:rPr lang="en-US" sz="2400" dirty="0"/>
              <a:t> und Simulation </a:t>
            </a:r>
            <a:r>
              <a:rPr lang="en-US" sz="2400" dirty="0" err="1"/>
              <a:t>eines</a:t>
            </a:r>
            <a:r>
              <a:rPr lang="en-US" sz="2400" dirty="0"/>
              <a:t> Zwei-</a:t>
            </a:r>
            <a:r>
              <a:rPr lang="en-US" sz="2400" dirty="0" err="1"/>
              <a:t>Gelenk</a:t>
            </a:r>
            <a:r>
              <a:rPr lang="en-US" sz="2400" dirty="0"/>
              <a:t>-</a:t>
            </a:r>
            <a:r>
              <a:rPr lang="en-US" sz="2400" dirty="0" err="1"/>
              <a:t>Roboters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367896"/>
                  </p:ext>
                </p:extLst>
              </p:nvPr>
            </p:nvGraphicFramePr>
            <p:xfrm>
              <a:off x="608238" y="2040823"/>
              <a:ext cx="7901062" cy="1660251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879222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405098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52370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64372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38061">
                    <a:tc>
                      <a:txBody>
                        <a:bodyPr/>
                        <a:lstStyle/>
                        <a:p>
                          <a:pPr marL="354965" algn="l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367896"/>
                  </p:ext>
                </p:extLst>
              </p:nvPr>
            </p:nvGraphicFramePr>
            <p:xfrm>
              <a:off x="608238" y="2040823"/>
              <a:ext cx="7901062" cy="1660251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879222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405098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52370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64372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38061">
                    <a:tc>
                      <a:txBody>
                        <a:bodyPr/>
                        <a:lstStyle/>
                        <a:p>
                          <a:pPr marL="354965" algn="l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276957" t="-57798" r="-187391" b="-1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479018" t="-57798" r="-446" b="-100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276957" t="-157798" r="-187391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479018" t="-157798" r="-446" b="-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546903"/>
                  </p:ext>
                </p:extLst>
              </p:nvPr>
            </p:nvGraphicFramePr>
            <p:xfrm>
              <a:off x="608238" y="3820841"/>
              <a:ext cx="9285271" cy="2542566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940238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01386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6400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39496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>
                                            <a:effectLst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>
                                            <a:effectLst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546903"/>
                  </p:ext>
                </p:extLst>
              </p:nvPr>
            </p:nvGraphicFramePr>
            <p:xfrm>
              <a:off x="608238" y="3820841"/>
              <a:ext cx="9285271" cy="2542566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940238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01386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6400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78947" r="-281739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78947" r="-100448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78947" r="-448" b="-385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39496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152809" r="-281739" b="-22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152809" r="-100448" b="-22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152809" r="-448" b="-22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222772" r="-281739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222772" r="-100448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222772" r="-448" b="-10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319608" r="-281739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319608" r="-100448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319608" r="-448" b="-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844149"/>
                  </p:ext>
                </p:extLst>
              </p:nvPr>
            </p:nvGraphicFramePr>
            <p:xfrm>
              <a:off x="589277" y="2143835"/>
              <a:ext cx="9003362" cy="2924144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249422">
                      <a:extLst>
                        <a:ext uri="{9D8B030D-6E8A-4147-A177-3AD203B41FA5}">
                          <a16:colId xmlns:a16="http://schemas.microsoft.com/office/drawing/2014/main" val="3117804527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51939">
                    <a:tc>
                      <a:txBody>
                        <a:bodyPr/>
                        <a:lstStyle/>
                        <a:p>
                          <a:pPr marL="7937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     Parameter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Ellenbogengelenks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0,8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0,7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i="0" dirty="0" err="1">
                              <a:effectLst/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800" i="0" dirty="0">
                            <a:effectLst/>
                            <a:latin typeface="+mn-lt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smtClean="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smtClean="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</a:rPr>
                                  <m:t>9,81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844149"/>
                  </p:ext>
                </p:extLst>
              </p:nvPr>
            </p:nvGraphicFramePr>
            <p:xfrm>
              <a:off x="589277" y="2143835"/>
              <a:ext cx="9003362" cy="2924144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249422">
                      <a:extLst>
                        <a:ext uri="{9D8B030D-6E8A-4147-A177-3AD203B41FA5}">
                          <a16:colId xmlns:a16="http://schemas.microsoft.com/office/drawing/2014/main" val="3117804527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51939">
                    <a:tc>
                      <a:txBody>
                        <a:bodyPr/>
                        <a:lstStyle/>
                        <a:p>
                          <a:pPr marL="7937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     Parameter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Ellenbogengelenks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74118" r="-299156" b="-4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74118" r="-100424" b="-4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74118" r="-424" b="-4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176190" r="-29915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176190" r="-100424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176190" r="-424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272941" r="-299156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272941" r="-100424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272941" r="-424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377381" r="-299156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377381" r="-100424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377381" r="-424" b="-105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i="0" dirty="0" err="1">
                              <a:effectLst/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800" i="0" dirty="0">
                            <a:effectLst/>
                            <a:latin typeface="+mn-lt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471765" r="-299156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471765" r="-100424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471765" r="-424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2073</Words>
  <Application>Microsoft Office PowerPoint</Application>
  <PresentationFormat>Widescreen</PresentationFormat>
  <Paragraphs>362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6. Architektur des Simulink-modells 6.1 Oberste Ebene</vt:lpstr>
      <vt:lpstr>6. Architektur des Simulink-modells 6.2 Subsystem Robot</vt:lpstr>
      <vt:lpstr>7. Darstellung und Interpretation der Simulationsergebnisse</vt:lpstr>
      <vt:lpstr>7. Darsteullung und Interpretation der Simulationsergebnisse</vt:lpstr>
      <vt:lpstr>8. Bewertung, Zusammenfassung und Ausblick</vt:lpstr>
      <vt:lpstr>Literatur- und Abbildungsverzeichnis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62</cp:revision>
  <dcterms:created xsi:type="dcterms:W3CDTF">2022-04-09T09:06:39Z</dcterms:created>
  <dcterms:modified xsi:type="dcterms:W3CDTF">2023-01-07T14:21:36Z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